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88" r:id="rId4"/>
    <p:sldId id="259" r:id="rId5"/>
    <p:sldId id="296" r:id="rId6"/>
    <p:sldId id="325" r:id="rId7"/>
    <p:sldId id="319" r:id="rId8"/>
    <p:sldId id="320" r:id="rId9"/>
    <p:sldId id="321" r:id="rId10"/>
    <p:sldId id="322" r:id="rId11"/>
    <p:sldId id="323" r:id="rId12"/>
    <p:sldId id="324" r:id="rId13"/>
    <p:sldId id="301" r:id="rId14"/>
    <p:sldId id="307" r:id="rId15"/>
    <p:sldId id="302" r:id="rId16"/>
    <p:sldId id="303" r:id="rId17"/>
    <p:sldId id="304" r:id="rId18"/>
    <p:sldId id="305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779"/>
    <a:srgbClr val="E94848"/>
    <a:srgbClr val="EEECE1"/>
    <a:srgbClr val="A5CB52"/>
    <a:srgbClr val="F2F2F2"/>
    <a:srgbClr val="30B8D8"/>
    <a:srgbClr val="00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0" autoAdjust="0"/>
    <p:restoredTop sz="50000" autoAdjust="0"/>
  </p:normalViewPr>
  <p:slideViewPr>
    <p:cSldViewPr>
      <p:cViewPr varScale="1">
        <p:scale>
          <a:sx n="149" d="100"/>
          <a:sy n="149" d="100"/>
        </p:scale>
        <p:origin x="176" y="5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tags" Target="tags/tag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64D4F-0E9C-4E20-8456-E7D024E17572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7E8F4-36F5-42F3-8BF8-DD642CEEF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0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1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06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588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334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860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52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004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4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77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602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75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196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666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36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49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386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566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9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800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59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060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70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4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12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069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924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352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028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35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8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3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9144000" cy="527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81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4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08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4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7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2ADA-4250-4FCF-A651-0F312BFFC3F1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7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slide" Target="slide4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" Target="slide18.xml"/><Relationship Id="rId20" Type="http://schemas.openxmlformats.org/officeDocument/2006/relationships/slide" Target="slide13.xml"/><Relationship Id="rId10" Type="http://schemas.openxmlformats.org/officeDocument/2006/relationships/slide" Target="slide22.xml"/><Relationship Id="rId11" Type="http://schemas.openxmlformats.org/officeDocument/2006/relationships/slide" Target="slide20.xml"/><Relationship Id="rId12" Type="http://schemas.openxmlformats.org/officeDocument/2006/relationships/slide" Target="slide21.xml"/><Relationship Id="rId13" Type="http://schemas.openxmlformats.org/officeDocument/2006/relationships/slide" Target="slide23.xml"/><Relationship Id="rId14" Type="http://schemas.openxmlformats.org/officeDocument/2006/relationships/slide" Target="slide24.xml"/><Relationship Id="rId15" Type="http://schemas.openxmlformats.org/officeDocument/2006/relationships/slide" Target="slide25.xml"/><Relationship Id="rId16" Type="http://schemas.openxmlformats.org/officeDocument/2006/relationships/slide" Target="slide26.xml"/><Relationship Id="rId17" Type="http://schemas.openxmlformats.org/officeDocument/2006/relationships/slide" Target="slide27.xml"/><Relationship Id="rId18" Type="http://schemas.openxmlformats.org/officeDocument/2006/relationships/slide" Target="slide28.xml"/><Relationship Id="rId19" Type="http://schemas.openxmlformats.org/officeDocument/2006/relationships/slide" Target="slide29.xml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slide" Target="slide14.xml"/><Relationship Id="rId5" Type="http://schemas.openxmlformats.org/officeDocument/2006/relationships/slide" Target="slide15.xml"/><Relationship Id="rId6" Type="http://schemas.openxmlformats.org/officeDocument/2006/relationships/slide" Target="slide16.xml"/><Relationship Id="rId7" Type="http://schemas.openxmlformats.org/officeDocument/2006/relationships/slide" Target="slide17.xml"/><Relationship Id="rId8" Type="http://schemas.openxmlformats.org/officeDocument/2006/relationships/slide" Target="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slide" Target="slide29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slide14.xml"/><Relationship Id="rId4" Type="http://schemas.openxmlformats.org/officeDocument/2006/relationships/slide" Target="slide16.xml"/><Relationship Id="rId5" Type="http://schemas.openxmlformats.org/officeDocument/2006/relationships/slide" Target="slide17.xml"/><Relationship Id="rId6" Type="http://schemas.openxmlformats.org/officeDocument/2006/relationships/slide" Target="slide22.xml"/><Relationship Id="rId7" Type="http://schemas.openxmlformats.org/officeDocument/2006/relationships/slide" Target="slide24.xml"/><Relationship Id="rId8" Type="http://schemas.openxmlformats.org/officeDocument/2006/relationships/slide" Target="slide26.xml"/><Relationship Id="rId9" Type="http://schemas.openxmlformats.org/officeDocument/2006/relationships/slide" Target="slide27.xml"/><Relationship Id="rId10" Type="http://schemas.openxmlformats.org/officeDocument/2006/relationships/slide" Target="slide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950112" y="-552328"/>
            <a:ext cx="3197376" cy="15986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7186" y="1232726"/>
            <a:ext cx="561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“南开百年校庆”项目展示</a:t>
            </a:r>
            <a:endParaRPr lang="zh-CN" altLang="en-US" sz="3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55976" y="3284086"/>
            <a:ext cx="2674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李钟毓</a:t>
            </a:r>
            <a:r>
              <a:rPr lang="en-US" altLang="zh-CN" sz="1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李汶蔚 皮春莹 史晓融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1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9" grpId="0" animBg="1"/>
      <p:bldP spid="120" grpId="0" animBg="1"/>
      <p:bldP spid="123" grpId="0" animBg="1"/>
      <p:bldP spid="124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="" xmlns:a16="http://schemas.microsoft.com/office/drawing/2014/main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组长：李钟毓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组员：李汶蔚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组员：皮春莹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组员：史晓融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=""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=""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=""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=""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=""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=""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=""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=""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=""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=""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=""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=""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=""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=""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=""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=""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=""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=""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=""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=""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=""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=""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=""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=""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=""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=""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=""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=""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=""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=""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=""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=""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=""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=""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=""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=""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=""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=""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=""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=""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=""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=""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=""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=""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=""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=""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=""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=""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=""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=""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=""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=""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=""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=""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=""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=""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=""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=""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=""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=""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=""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=""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=""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=""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=""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=""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=""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=""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89590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75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 tmFilter="0,0; .5, 1; 1, 1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 tmFilter="0,0; .5, 1; 1, 1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F98D120C-8693-4A9E-B1DD-973967509696}"/>
              </a:ext>
            </a:extLst>
          </p:cNvPr>
          <p:cNvSpPr txBox="1"/>
          <p:nvPr/>
        </p:nvSpPr>
        <p:spPr>
          <a:xfrm>
            <a:off x="499684" y="91442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r="833"/>
          <a:stretch/>
        </p:blipFill>
        <p:spPr>
          <a:xfrm>
            <a:off x="179512" y="627534"/>
            <a:ext cx="8640960" cy="4515966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5416062" y="-381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266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622431" y="-511446"/>
            <a:ext cx="2637494" cy="150591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0546" y="1348648"/>
            <a:ext cx="4558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</a:t>
            </a:r>
            <a:r>
              <a:rPr lang="zh-CN" altLang="en-US" sz="4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的观看</a:t>
            </a:r>
            <a:endParaRPr lang="en-US" altLang="zh-CN" sz="4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请您批评</a:t>
            </a:r>
            <a:r>
              <a:rPr lang="zh-CN" altLang="en-US" sz="4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指正</a:t>
            </a:r>
            <a:endParaRPr lang="zh-CN" altLang="en-US" sz="4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36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9" grpId="0" animBg="1"/>
      <p:bldP spid="120" grpId="0" animBg="1"/>
      <p:bldP spid="123" grpId="0" animBg="1"/>
      <p:bldP spid="12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声音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48146"/>
      </p:ext>
    </p:extLst>
  </p:cSld>
  <p:clrMapOvr>
    <a:masterClrMapping/>
  </p:clrMapOvr>
  <p:transition spd="slow" advTm="553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9097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南开历史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533" y="0"/>
            <a:ext cx="92365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320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86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360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80" y="0"/>
            <a:ext cx="9236480" cy="50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465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51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6639" y="-632373"/>
            <a:ext cx="2368153" cy="5789614"/>
            <a:chOff x="-56639" y="-632373"/>
            <a:chExt cx="2368153" cy="5789614"/>
          </a:xfrm>
        </p:grpSpPr>
        <p:sp>
          <p:nvSpPr>
            <p:cNvPr id="59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79914" y="1166106"/>
            <a:ext cx="4464496" cy="3277199"/>
            <a:chOff x="611560" y="1735977"/>
            <a:chExt cx="5256584" cy="3277199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611560" y="1735977"/>
              <a:ext cx="496855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1560" y="2555277"/>
              <a:ext cx="4392488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11560" y="3374577"/>
              <a:ext cx="424847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11560" y="4193877"/>
              <a:ext cx="446449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11560" y="5013176"/>
              <a:ext cx="5256584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513278" y="1275606"/>
            <a:ext cx="4195822" cy="514347"/>
            <a:chOff x="562412" y="1277570"/>
            <a:chExt cx="4195822" cy="514347"/>
          </a:xfrm>
        </p:grpSpPr>
        <p:sp>
          <p:nvSpPr>
            <p:cNvPr id="21" name="TextBox 20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包括本项目的模块介绍及效果图展示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11"/>
            <p:cNvSpPr>
              <a:spLocks noChangeArrowheads="1"/>
            </p:cNvSpPr>
            <p:nvPr/>
          </p:nvSpPr>
          <p:spPr bwMode="gray">
            <a:xfrm>
              <a:off x="562412" y="1277570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513278" y="2118216"/>
            <a:ext cx="4195822" cy="498858"/>
            <a:chOff x="562412" y="1293059"/>
            <a:chExt cx="4195822" cy="498858"/>
          </a:xfrm>
        </p:grpSpPr>
        <p:sp>
          <p:nvSpPr>
            <p:cNvPr id="51" name="TextBox 50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包括本项目各个模块所要求的主要技术。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gray">
            <a:xfrm>
              <a:off x="562412" y="1293059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技术路线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513278" y="2931790"/>
            <a:ext cx="4195822" cy="512405"/>
            <a:chOff x="562412" y="1279512"/>
            <a:chExt cx="4195822" cy="512405"/>
          </a:xfrm>
        </p:grpSpPr>
        <p:sp>
          <p:nvSpPr>
            <p:cNvPr id="54" name="TextBox 53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包括对本项目的优缺点总结。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11"/>
            <p:cNvSpPr>
              <a:spLocks noChangeArrowheads="1"/>
            </p:cNvSpPr>
            <p:nvPr/>
          </p:nvSpPr>
          <p:spPr bwMode="gray">
            <a:xfrm>
              <a:off x="562412" y="1279512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513278" y="3739065"/>
            <a:ext cx="4195822" cy="547437"/>
            <a:chOff x="562412" y="1244480"/>
            <a:chExt cx="4195822" cy="547437"/>
          </a:xfrm>
        </p:grpSpPr>
        <p:sp>
          <p:nvSpPr>
            <p:cNvPr id="57" name="TextBox 56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包括小组中各成员的工作量分配及主要工作介绍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11"/>
            <p:cNvSpPr>
              <a:spLocks noChangeArrowheads="1"/>
            </p:cNvSpPr>
            <p:nvPr/>
          </p:nvSpPr>
          <p:spPr bwMode="gray">
            <a:xfrm>
              <a:off x="562412" y="1244480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小组分工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07904" y="1191568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707904" y="2010010"/>
            <a:ext cx="710599" cy="773822"/>
            <a:chOff x="550069" y="1100038"/>
            <a:chExt cx="710599" cy="773822"/>
          </a:xfrm>
        </p:grpSpPr>
        <p:sp>
          <p:nvSpPr>
            <p:cNvPr id="98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0069" y="1182919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3707904" y="2825056"/>
            <a:ext cx="710599" cy="773822"/>
            <a:chOff x="550069" y="1100038"/>
            <a:chExt cx="710599" cy="77382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01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0069" y="1198061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707904" y="3646912"/>
            <a:ext cx="710599" cy="773822"/>
            <a:chOff x="550069" y="1100038"/>
            <a:chExt cx="710599" cy="773822"/>
          </a:xfrm>
        </p:grpSpPr>
        <p:sp>
          <p:nvSpPr>
            <p:cNvPr id="10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0069" y="1177004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D8AFEB7-0910-4526-9AAB-BE3729BE875F}"/>
              </a:ext>
            </a:extLst>
          </p:cNvPr>
          <p:cNvSpPr txBox="1"/>
          <p:nvPr/>
        </p:nvSpPr>
        <p:spPr>
          <a:xfrm>
            <a:off x="1587366" y="2154432"/>
            <a:ext cx="1701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2278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9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4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9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活动展示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092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活动评论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855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0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771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7903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3144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活动评论审核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5"/>
          <a:stretch/>
        </p:blipFill>
        <p:spPr>
          <a:xfrm>
            <a:off x="-2233" y="0"/>
            <a:ext cx="91462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55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9957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152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4904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754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="" xmlns:a16="http://schemas.microsoft.com/office/drawing/2014/main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=""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=""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=""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=""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=""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=""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=""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=""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=""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=""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=""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=""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=""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=""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=""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=""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=""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=""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=""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=""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=""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=""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=""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=""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=""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=""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=""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=""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=""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=""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=""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=""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=""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=""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=""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=""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=""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=""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=""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=""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=""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=""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=""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=""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=""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=""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=""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=""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=""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=""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=""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=""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=""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=""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=""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=""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=""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=""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=""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=""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=""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=""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=""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=""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=""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=""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=""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=""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06628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75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 tmFilter="0,0; .5, 1; 1, 1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 tmFilter="0,0; .5, 1; 1, 1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76999"/>
            <a:chOff x="1868930" y="4079890"/>
            <a:chExt cx="5570508" cy="276999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>
            <a:hlinkClick r:id="rId4" action="ppaction://hlinksldjump"/>
          </p:cNvPr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4" action="ppaction://hlinksldjump"/>
              </a:rPr>
              <a:t>活动介绍</a:t>
            </a:r>
            <a:endParaRPr kumimoji="1" lang="zh-CN" altLang="en-US" sz="1200" dirty="0"/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5" action="ppaction://hlinksldjump"/>
              </a:rPr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>
            <a:hlinkClick r:id="rId6" action="ppaction://hlinksldjump"/>
          </p:cNvPr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6" action="ppaction://hlinksldjump"/>
              </a:rPr>
              <a:t>留言板</a:t>
            </a:r>
            <a:endParaRPr kumimoji="1" lang="zh-CN" altLang="en-US" sz="1200" dirty="0"/>
          </a:p>
        </p:txBody>
      </p:sp>
      <p:sp>
        <p:nvSpPr>
          <p:cNvPr id="64" name="圆角矩形 63">
            <a:hlinkClick r:id="rId7" action="ppaction://hlinksldjump"/>
          </p:cNvPr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7" action="ppaction://hlinksldjump"/>
              </a:rPr>
              <a:t>倒计时</a:t>
            </a:r>
            <a:endParaRPr kumimoji="1" lang="zh-CN" altLang="en-US" sz="1200" dirty="0"/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8" action="ppaction://hlinksldjump"/>
              </a:rPr>
              <a:t>联系我们</a:t>
            </a:r>
            <a:endParaRPr kumimoji="1" lang="zh-CN" altLang="en-US" sz="1200" dirty="0"/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9" action="ppaction://hlinksldjump"/>
              </a:rPr>
              <a:t>团队介绍</a:t>
            </a:r>
            <a:endParaRPr kumimoji="1" lang="zh-CN" altLang="en-US" sz="1200" dirty="0"/>
          </a:p>
        </p:txBody>
      </p:sp>
      <p:sp>
        <p:nvSpPr>
          <p:cNvPr id="68" name="圆角矩形 67">
            <a:hlinkClick r:id="rId10" action="ppaction://hlinksldjump"/>
          </p:cNvPr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1" action="ppaction://hlinksldjump"/>
              </a:rPr>
              <a:t>活动展示</a:t>
            </a:r>
            <a:endParaRPr kumimoji="1" lang="zh-CN" altLang="en-US" sz="1200" dirty="0"/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2" action="ppaction://hlinksldjump"/>
              </a:rPr>
              <a:t>活动评论</a:t>
            </a:r>
            <a:endParaRPr kumimoji="1" lang="zh-CN" altLang="en-US" sz="1200" dirty="0"/>
          </a:p>
        </p:txBody>
      </p:sp>
      <p:sp>
        <p:nvSpPr>
          <p:cNvPr id="70" name="圆角矩形 69">
            <a:hlinkClick r:id="rId10" action="ppaction://hlinksldjump"/>
          </p:cNvPr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hlinkClick r:id="rId10" action="ppaction://hlinksldjump"/>
              </a:rPr>
              <a:t>祝福</a:t>
            </a:r>
            <a:r>
              <a:rPr lang="en-US" altLang="zh-CN" sz="1200" dirty="0">
                <a:hlinkClick r:id="rId10" action="ppaction://hlinksldjump"/>
              </a:rPr>
              <a:t>(</a:t>
            </a:r>
            <a:r>
              <a:rPr lang="zh-CN" altLang="en-US" sz="1200" dirty="0">
                <a:hlinkClick r:id="rId10" action="ppaction://hlinksldjump"/>
              </a:rPr>
              <a:t>留言</a:t>
            </a:r>
            <a:r>
              <a:rPr lang="en-US" altLang="zh-CN" sz="1200" dirty="0">
                <a:hlinkClick r:id="rId10" action="ppaction://hlinksldjump"/>
              </a:rPr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3" action="ppaction://hlinksldjump"/>
              </a:rPr>
              <a:t>点赞</a:t>
            </a:r>
            <a:endParaRPr kumimoji="1" lang="zh-CN" altLang="en-US" sz="1200" dirty="0"/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>
            <a:hlinkClick r:id="rId14" action="ppaction://hlinksldjump"/>
          </p:cNvPr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4" action="ppaction://hlinksldjump"/>
              </a:rPr>
              <a:t>活动发布</a:t>
            </a:r>
            <a:endParaRPr kumimoji="1" lang="zh-CN" altLang="en-US" sz="1200" dirty="0"/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5" action="ppaction://hlinksldjump"/>
              </a:rPr>
              <a:t>活动评论审核</a:t>
            </a:r>
            <a:endParaRPr kumimoji="1" lang="zh-CN" altLang="en-US" sz="1200" dirty="0"/>
          </a:p>
        </p:txBody>
      </p:sp>
      <p:sp>
        <p:nvSpPr>
          <p:cNvPr id="83" name="圆角矩形 82">
            <a:hlinkClick r:id="rId16" action="ppaction://hlinksldjump"/>
          </p:cNvPr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6" action="ppaction://hlinksldjump"/>
              </a:rPr>
              <a:t>留言审核</a:t>
            </a:r>
            <a:endParaRPr kumimoji="1" lang="zh-CN" altLang="en-US" sz="1200" dirty="0"/>
          </a:p>
        </p:txBody>
      </p:sp>
      <p:sp>
        <p:nvSpPr>
          <p:cNvPr id="84" name="圆角矩形 83">
            <a:hlinkClick r:id="rId17" action="ppaction://hlinksldjump"/>
          </p:cNvPr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7" action="ppaction://hlinksldjump"/>
              </a:rPr>
              <a:t>团队信息修改</a:t>
            </a:r>
            <a:endParaRPr kumimoji="1" lang="zh-CN" altLang="en-US" sz="1200" dirty="0"/>
          </a:p>
        </p:txBody>
      </p:sp>
      <p:sp>
        <p:nvSpPr>
          <p:cNvPr id="85" name="圆角矩形 84">
            <a:hlinkClick r:id="rId18" action="ppaction://hlinksldjump"/>
          </p:cNvPr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8" action="ppaction://hlinksldjump"/>
              </a:rPr>
              <a:t>管理员登录注册</a:t>
            </a:r>
            <a:endParaRPr kumimoji="1" lang="zh-CN" altLang="en-US" sz="1200" dirty="0"/>
          </a:p>
        </p:txBody>
      </p:sp>
      <p:sp>
        <p:nvSpPr>
          <p:cNvPr id="87" name="圆角矩形 86">
            <a:hlinkClick r:id="rId19" action="ppaction://hlinksldjump"/>
          </p:cNvPr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9" action="ppaction://hlinksldjump"/>
              </a:rPr>
              <a:t>流量展示</a:t>
            </a:r>
            <a:endParaRPr kumimoji="1" lang="zh-CN" altLang="en-US" sz="1200" dirty="0"/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>
            <a:hlinkClick r:id="rId20" action="ppaction://hlinksldjump"/>
          </p:cNvPr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hlinkClick r:id="rId20" action="ppaction://hlinksldjump"/>
              </a:rPr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3784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="" xmlns:a16="http://schemas.microsoft.com/office/drawing/2014/main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=""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=""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=""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=""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=""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=""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=""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=""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=""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=""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=""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=""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=""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=""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=""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=""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=""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=""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=""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=""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=""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=""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=""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=""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=""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=""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=""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=""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=""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=""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=""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=""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=""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=""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=""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=""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=""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=""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=""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=""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=""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=""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=""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=""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=""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=""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=""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=""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=""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=""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=""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=""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=""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=""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=""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=""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=""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=""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=""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=""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=""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=""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=""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=""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=""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=""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=""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=""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4861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75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 tmFilter="0,0; .5, 1; 1, 1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 tmFilter="0,0; .5, 1; 1, 1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 tmFilter="0,0; .5, 1; 1, 1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>
            <a:hlinkClick r:id="rId3" action="ppaction://hlinksldjump"/>
          </p:cNvPr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>
            <a:hlinkClick r:id="rId4" action="ppaction://hlinksldjump"/>
          </p:cNvPr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>
            <a:hlinkClick r:id="rId5" action="ppaction://hlinksldjump"/>
          </p:cNvPr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>
            <a:hlinkClick r:id="rId6" action="ppaction://hlinksldjump"/>
          </p:cNvPr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>
            <a:hlinkClick r:id="rId6" action="ppaction://hlinksldjump"/>
          </p:cNvPr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>
            <a:hlinkClick r:id="rId7" action="ppaction://hlinksldjump"/>
          </p:cNvPr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>
            <a:hlinkClick r:id="rId8" action="ppaction://hlinksldjump"/>
          </p:cNvPr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>
            <a:hlinkClick r:id="rId9" action="ppaction://hlinksldjump"/>
          </p:cNvPr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>
            <a:hlinkClick r:id="rId10" action="ppaction://hlinksldjump"/>
          </p:cNvPr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>
            <a:hlinkClick r:id="rId11" action="ppaction://hlinksldjump"/>
          </p:cNvPr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箭头连接符 107"/>
          <p:cNvCxnSpPr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29968"/>
            <a:ext cx="792088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101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="" xmlns:a16="http://schemas.microsoft.com/office/drawing/2014/main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项目缺点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=""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=""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=""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=""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=""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=""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=""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=""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=""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=""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=""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=""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=""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=""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=""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=""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=""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=""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=""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=""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=""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=""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=""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=""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=""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=""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=""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=""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=""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=""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=""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=""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=""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=""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=""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=""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=""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=""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=""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=""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=""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=""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=""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=""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=""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=""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=""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=""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=""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=""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=""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=""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=""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=""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=""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=""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=""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=""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=""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=""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=""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=""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=""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=""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=""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=""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=""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=""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68970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23"/>
          <p:cNvSpPr/>
          <p:nvPr/>
        </p:nvSpPr>
        <p:spPr>
          <a:xfrm>
            <a:off x="3184131" y="1706795"/>
            <a:ext cx="2680709" cy="1836154"/>
          </a:xfrm>
          <a:prstGeom prst="diamond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1692506" y="1079403"/>
            <a:ext cx="1269133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模块划分合理</a:t>
            </a:r>
            <a:endParaRPr 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1"/>
          <p:cNvSpPr/>
          <p:nvPr/>
        </p:nvSpPr>
        <p:spPr>
          <a:xfrm>
            <a:off x="5611782" y="3555463"/>
            <a:ext cx="1250994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2"/>
          <p:cNvSpPr/>
          <p:nvPr/>
        </p:nvSpPr>
        <p:spPr>
          <a:xfrm>
            <a:off x="6079293" y="1122350"/>
            <a:ext cx="1216252" cy="276999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项目创新点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5"/>
          <p:cNvSpPr/>
          <p:nvPr/>
        </p:nvSpPr>
        <p:spPr>
          <a:xfrm>
            <a:off x="1738059" y="3217852"/>
            <a:ext cx="1223580" cy="276999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功能丰富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580585" y="1986725"/>
            <a:ext cx="1863338" cy="1276294"/>
            <a:chOff x="2580585" y="1986725"/>
            <a:chExt cx="1863338" cy="1276294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" name="Diamond 5"/>
            <p:cNvSpPr/>
            <p:nvPr/>
          </p:nvSpPr>
          <p:spPr>
            <a:xfrm>
              <a:off x="2580585" y="1986725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80578" y="2301707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6978" y="1513335"/>
            <a:ext cx="24346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项目首先分成数据库、前台、后台、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四个模块，每个模块又分为许多功能模块，便于实现和维护。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00600" y="1304568"/>
            <a:ext cx="1863338" cy="1276294"/>
            <a:chOff x="3600600" y="1304568"/>
            <a:chExt cx="1863338" cy="127629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" name="Diamond 2"/>
            <p:cNvSpPr/>
            <p:nvPr/>
          </p:nvSpPr>
          <p:spPr>
            <a:xfrm>
              <a:off x="3600600" y="1304568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00593" y="1619550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模块划分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12145" y="1981224"/>
            <a:ext cx="1863338" cy="1276294"/>
            <a:chOff x="4612145" y="1981224"/>
            <a:chExt cx="1863338" cy="1276294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" name="Diamond 6"/>
            <p:cNvSpPr/>
            <p:nvPr/>
          </p:nvSpPr>
          <p:spPr>
            <a:xfrm>
              <a:off x="4612145" y="1981224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12138" y="2296206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项目创新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92569" y="2674383"/>
            <a:ext cx="1863338" cy="1276294"/>
            <a:chOff x="3592569" y="2674383"/>
            <a:chExt cx="1863338" cy="127629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6" name="Diamond 7"/>
            <p:cNvSpPr/>
            <p:nvPr/>
          </p:nvSpPr>
          <p:spPr>
            <a:xfrm>
              <a:off x="3592569" y="2674383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2562" y="2989365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团队协作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998964" y="1501205"/>
            <a:ext cx="25334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项目在展示时使用了许多动态技术；点赞模块实现了异步，通过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实现等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70158" y="3947046"/>
            <a:ext cx="27742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小组分工合理，组员工作量较均衡，利用</a:t>
            </a: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teambition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组织工作，团队协作效率较高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552" y="3601503"/>
            <a:ext cx="25575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项目立足于用户需求，基本实现了用户对于“南开百年校庆”官网的需求。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35B5295-3778-4952-A9F8-DC0A83797205}"/>
              </a:ext>
            </a:extLst>
          </p:cNvPr>
          <p:cNvSpPr txBox="1"/>
          <p:nvPr/>
        </p:nvSpPr>
        <p:spPr>
          <a:xfrm>
            <a:off x="455827" y="11655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项目优点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835982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9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65388" y="3640322"/>
            <a:ext cx="170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数据库设计不够完善，没有进行优化。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53901" y="3675925"/>
            <a:ext cx="170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项目完成集中在几天，讨论比较集中，节奏不够均匀。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76475" y="3711529"/>
            <a:ext cx="170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项目运行在特定的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版本，其他版本无法运行。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1167355" y="1217191"/>
            <a:ext cx="4406472" cy="2300813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flipH="1" flipV="1">
            <a:off x="3653420" y="1217191"/>
            <a:ext cx="4406472" cy="2300813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02BF9E66-BCD0-4C7D-852A-E31A51EF1D79}"/>
              </a:ext>
            </a:extLst>
          </p:cNvPr>
          <p:cNvGrpSpPr/>
          <p:nvPr/>
        </p:nvGrpSpPr>
        <p:grpSpPr>
          <a:xfrm>
            <a:off x="1616921" y="1756908"/>
            <a:ext cx="1274780" cy="1165261"/>
            <a:chOff x="1616921" y="1756908"/>
            <a:chExt cx="1274780" cy="1165261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754D3B8C-F804-44C4-BE81-5CB195B190B4}"/>
                </a:ext>
              </a:extLst>
            </p:cNvPr>
            <p:cNvGrpSpPr/>
            <p:nvPr/>
          </p:nvGrpSpPr>
          <p:grpSpPr>
            <a:xfrm>
              <a:off x="1616921" y="1756908"/>
              <a:ext cx="1274780" cy="1165261"/>
              <a:chOff x="1616921" y="1756908"/>
              <a:chExt cx="1274780" cy="1165261"/>
            </a:xfrm>
          </p:grpSpPr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 rot="18900000">
                <a:off x="1723577" y="1817977"/>
                <a:ext cx="1104193" cy="110419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 rot="18900000">
                <a:off x="2167565" y="1756908"/>
                <a:ext cx="207964" cy="207964"/>
              </a:xfrm>
              <a:prstGeom prst="rect">
                <a:avLst/>
              </a:prstGeom>
              <a:solidFill>
                <a:srgbClr val="FFFFFF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616921" y="2194077"/>
                <a:ext cx="127478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数据库设计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207047" y="1763339"/>
              <a:ext cx="102593" cy="20005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99EA411-5896-4C66-A03C-89AF398D7A53}"/>
              </a:ext>
            </a:extLst>
          </p:cNvPr>
          <p:cNvGrpSpPr/>
          <p:nvPr/>
        </p:nvGrpSpPr>
        <p:grpSpPr>
          <a:xfrm>
            <a:off x="3970455" y="1756908"/>
            <a:ext cx="1274780" cy="1165261"/>
            <a:chOff x="3970455" y="1756908"/>
            <a:chExt cx="1274780" cy="1165261"/>
          </a:xfrm>
        </p:grpSpPr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5ADF123B-3055-4F86-8EC1-FE19D9F07EAD}"/>
                </a:ext>
              </a:extLst>
            </p:cNvPr>
            <p:cNvGrpSpPr/>
            <p:nvPr/>
          </p:nvGrpSpPr>
          <p:grpSpPr>
            <a:xfrm>
              <a:off x="3970455" y="1756908"/>
              <a:ext cx="1274780" cy="1165261"/>
              <a:chOff x="3970455" y="1756908"/>
              <a:chExt cx="1274780" cy="1165261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 rot="18900000">
                <a:off x="4055751" y="1817977"/>
                <a:ext cx="1104192" cy="110419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 rot="18900000">
                <a:off x="4499738" y="1756908"/>
                <a:ext cx="207964" cy="207964"/>
              </a:xfrm>
              <a:prstGeom prst="rect">
                <a:avLst/>
              </a:prstGeom>
              <a:solidFill>
                <a:srgbClr val="FFFFFF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970455" y="2191601"/>
                <a:ext cx="1274780" cy="35199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项目节奏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540871" y="1763339"/>
              <a:ext cx="102592" cy="20005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98AC096D-7D98-4A66-B7A8-0608596DF7E7}"/>
              </a:ext>
            </a:extLst>
          </p:cNvPr>
          <p:cNvGrpSpPr/>
          <p:nvPr/>
        </p:nvGrpSpPr>
        <p:grpSpPr>
          <a:xfrm>
            <a:off x="6289538" y="1756908"/>
            <a:ext cx="1274780" cy="1165261"/>
            <a:chOff x="6289538" y="1756908"/>
            <a:chExt cx="1274780" cy="1165261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6858190" y="1763339"/>
              <a:ext cx="102593" cy="20005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6289538" y="2191601"/>
              <a:ext cx="1274780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兼容性低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BF839049-5E6B-49E3-BFDD-6C1BCB5598CC}"/>
              </a:ext>
            </a:extLst>
          </p:cNvPr>
          <p:cNvSpPr txBox="1"/>
          <p:nvPr/>
        </p:nvSpPr>
        <p:spPr>
          <a:xfrm>
            <a:off x="537675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项目缺点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4700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绿格子风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7D98"/>
      </a:accent1>
      <a:accent2>
        <a:srgbClr val="C4CFD9"/>
      </a:accent2>
      <a:accent3>
        <a:srgbClr val="5ABE9E"/>
      </a:accent3>
      <a:accent4>
        <a:srgbClr val="ED6568"/>
      </a:accent4>
      <a:accent5>
        <a:srgbClr val="F9B46A"/>
      </a:accent5>
      <a:accent6>
        <a:srgbClr val="C5E7EB"/>
      </a:accent6>
      <a:hlink>
        <a:srgbClr val="867D98"/>
      </a:hlink>
      <a:folHlink>
        <a:srgbClr val="BFBFBF"/>
      </a:folHlink>
    </a:clrScheme>
    <a:fontScheme name="自定义 6">
      <a:majorFont>
        <a:latin typeface="Arial"/>
        <a:ea typeface="微软雅黑"/>
        <a:cs typeface=""/>
      </a:majorFont>
      <a:minorFont>
        <a:latin typeface="Arial Unicode MS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1359</Words>
  <Application>Microsoft Macintosh PowerPoint</Application>
  <PresentationFormat>全屏显示(16:9)</PresentationFormat>
  <Paragraphs>567</Paragraphs>
  <Slides>29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 Unicode MS</vt:lpstr>
      <vt:lpstr>Calibri</vt:lpstr>
      <vt:lpstr>Wingdings</vt:lpstr>
      <vt:lpstr>黑体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2678365038@qq.com</cp:lastModifiedBy>
  <cp:revision>327</cp:revision>
  <dcterms:created xsi:type="dcterms:W3CDTF">2014-09-21T03:23:02Z</dcterms:created>
  <dcterms:modified xsi:type="dcterms:W3CDTF">2019-07-23T02:33:57Z</dcterms:modified>
</cp:coreProperties>
</file>